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orben" panose="020B0604020202020204" charset="0"/>
      <p:regular r:id="rId39"/>
      <p:bold r:id="rId40"/>
    </p:embeddedFont>
    <p:embeddedFont>
      <p:font typeface="Quattrocento Sans" panose="020B0502050000020003" pitchFamily="34" charset="0"/>
      <p:regular r:id="rId41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FNcTClKZ3j9oTvMoXc0mHo88z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3A49B-4CF7-414E-AC35-098A0D0F5FB6}" v="72" dt="2023-08-06T17:32:38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8" name="Google Shape;12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8" name="Google Shape;14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2" name="Google Shape;14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9" name="Google Shape;14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8" name="Google Shape;14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5" name="Google Shape;14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5dd80e524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4" name="Google Shape;1454;g25dd80e524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2" name="Google Shape;14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5dd80e524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9" name="Google Shape;1469;g25dd80e524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5" name="Google Shape;13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06" name="Google Shape;13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6" name="Google Shape;1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7" name="Google Shape;147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7" name="Google Shape;148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3" name="Google Shape;1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9" name="Google Shape;149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0" name="Google Shape;15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19" name="Google Shape;151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3" name="Google Shape;154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2" name="Google Shape;13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3" name="Google Shape;13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7" name="Google Shape;13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4" name="Google Shape;13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2" name="Google Shape;13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0" name="Google Shape;13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6" name="Google Shape;1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3" name="Google Shape;13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 txBox="1">
            <a:spLocks noGrp="1"/>
          </p:cNvSpPr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ubTitle" idx="1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6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6"/>
          <p:cNvSpPr txBox="1">
            <a:spLocks noGrp="1"/>
          </p:cNvSpPr>
          <p:nvPr>
            <p:ph type="dt" idx="10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45"/>
          <p:cNvSpPr txBox="1">
            <a:spLocks noGrp="1"/>
          </p:cNvSpPr>
          <p:nvPr>
            <p:ph type="ftr" idx="11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4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729439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763715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797991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832267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866543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9008201" y="252400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883281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849005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8147290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780453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7461769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729439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763715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797991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832267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866543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9008201" y="285867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883281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849005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8147290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780453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7461769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729439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763715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797991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832267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866543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9008201" y="319334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883281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849005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8147290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780453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7461769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729439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763715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797991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832267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866543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9008201" y="352801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883281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849005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8147290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780453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7461769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729439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763715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797991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832267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866543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9008201" y="386268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883281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849005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8147290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780453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7461769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729439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763715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797991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832267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866543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9008201" y="4197424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883281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9"/>
          <p:cNvSpPr/>
          <p:nvPr/>
        </p:nvSpPr>
        <p:spPr>
          <a:xfrm>
            <a:off x="849005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9"/>
          <p:cNvSpPr/>
          <p:nvPr/>
        </p:nvSpPr>
        <p:spPr>
          <a:xfrm>
            <a:off x="8147290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9"/>
          <p:cNvSpPr/>
          <p:nvPr/>
        </p:nvSpPr>
        <p:spPr>
          <a:xfrm>
            <a:off x="780453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7461769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9"/>
          <p:cNvSpPr/>
          <p:nvPr/>
        </p:nvSpPr>
        <p:spPr>
          <a:xfrm>
            <a:off x="729439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9"/>
          <p:cNvSpPr/>
          <p:nvPr/>
        </p:nvSpPr>
        <p:spPr>
          <a:xfrm>
            <a:off x="763715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9"/>
          <p:cNvSpPr/>
          <p:nvPr/>
        </p:nvSpPr>
        <p:spPr>
          <a:xfrm>
            <a:off x="797991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832267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866543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9008201" y="4532093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883281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49005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147290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780453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7461769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729439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763715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797991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832267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866543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9008200" y="4866774"/>
            <a:ext cx="62448" cy="75907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883281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849005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8147290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780453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7461769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729439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763715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797991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832267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866543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9008201" y="218933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411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883281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849005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8147290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780453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7461769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883281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849005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8147290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780453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7461769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9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9"/>
          <p:cNvSpPr txBox="1">
            <a:spLocks noGrp="1"/>
          </p:cNvSpPr>
          <p:nvPr>
            <p:ph type="body" idx="1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9" name="Google Shape;789;p49"/>
          <p:cNvSpPr txBox="1">
            <a:spLocks noGrp="1"/>
          </p:cNvSpPr>
          <p:nvPr>
            <p:ph type="body" idx="2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0" name="Google Shape;790;p49"/>
          <p:cNvSpPr txBox="1">
            <a:spLocks noGrp="1"/>
          </p:cNvSpPr>
          <p:nvPr>
            <p:ph type="body" idx="3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1" name="Google Shape;791;p49"/>
          <p:cNvSpPr txBox="1">
            <a:spLocks noGrp="1"/>
          </p:cNvSpPr>
          <p:nvPr>
            <p:ph type="body" idx="4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2" name="Google Shape;792;p49"/>
          <p:cNvSpPr txBox="1">
            <a:spLocks noGrp="1"/>
          </p:cNvSpPr>
          <p:nvPr>
            <p:ph type="body" idx="5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3" name="Google Shape;793;p49"/>
          <p:cNvSpPr txBox="1">
            <a:spLocks noGrp="1"/>
          </p:cNvSpPr>
          <p:nvPr>
            <p:ph type="body" idx="6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4" name="Google Shape;794;p49"/>
          <p:cNvSpPr txBox="1">
            <a:spLocks noGrp="1"/>
          </p:cNvSpPr>
          <p:nvPr>
            <p:ph type="sldNum" idx="12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0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50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1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801" name="Google Shape;801;p51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1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51"/>
          <p:cNvSpPr/>
          <p:nvPr/>
        </p:nvSpPr>
        <p:spPr>
          <a:xfrm rot="-5400000">
            <a:off x="4314975" y="314475"/>
            <a:ext cx="3169350" cy="6488701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51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51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51"/>
          <p:cNvSpPr txBox="1">
            <a:spLocks noGrp="1"/>
          </p:cNvSpPr>
          <p:nvPr>
            <p:ph type="body" idx="1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51"/>
          <p:cNvSpPr txBox="1">
            <a:spLocks noGrp="1"/>
          </p:cNvSpPr>
          <p:nvPr>
            <p:ph type="body" idx="2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5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52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52"/>
          <p:cNvSpPr txBox="1">
            <a:spLocks noGrp="1"/>
          </p:cNvSpPr>
          <p:nvPr>
            <p:ph type="sldNum" idx="12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52"/>
          <p:cNvSpPr>
            <a:spLocks noGrp="1"/>
          </p:cNvSpPr>
          <p:nvPr>
            <p:ph type="pic" idx="2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52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8" name="Google Shape;1098;p52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52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52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1" name="Google Shape;1281;p52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body" idx="1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54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5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5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1800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 rot="10800000" flipH="1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7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7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7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7"/>
          <p:cNvSpPr>
            <a:spLocks noGrp="1"/>
          </p:cNvSpPr>
          <p:nvPr>
            <p:ph type="pic" idx="2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7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2" name="Google Shape;522;p37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5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p55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5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5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5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8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>
            <a:spLocks noGrp="1"/>
          </p:cNvSpPr>
          <p:nvPr>
            <p:ph type="body" idx="1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39"/>
          <p:cNvSpPr txBox="1">
            <a:spLocks noGrp="1"/>
          </p:cNvSpPr>
          <p:nvPr>
            <p:ph type="dt" idx="10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ftr" idx="11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9"/>
          <p:cNvSpPr txBox="1">
            <a:spLocks noGrp="1"/>
          </p:cNvSpPr>
          <p:nvPr>
            <p:ph type="sldNum" idx="12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>
            <a:spLocks noGrp="1"/>
          </p:cNvSpPr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0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4000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3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43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52" name="Google Shape;552;p43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411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6" name="Google Shape;656;p4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/>
          <p:nvPr/>
        </p:nvSpPr>
        <p:spPr>
          <a:xfrm rot="10800000" flipH="1">
            <a:off x="0" y="-255985"/>
            <a:ext cx="9144000" cy="121444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3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Google Shape;11;p35" descr="A picture containing symbol, font, logo, graphics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"/>
          <p:cNvSpPr txBox="1">
            <a:spLocks noGrp="1"/>
          </p:cNvSpPr>
          <p:nvPr>
            <p:ph type="subTitle" idx="1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1" name="Google Shape;1301;p1"/>
          <p:cNvSpPr txBox="1">
            <a:spLocks noGrp="1"/>
          </p:cNvSpPr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02" name="Google Shape;1302;p1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2"/>
          <p:cNvSpPr txBox="1">
            <a:spLocks noGrp="1"/>
          </p:cNvSpPr>
          <p:nvPr>
            <p:ph type="title"/>
          </p:nvPr>
        </p:nvSpPr>
        <p:spPr>
          <a:xfrm>
            <a:off x="199075" y="441025"/>
            <a:ext cx="8520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90" b="1">
                <a:solidFill>
                  <a:srgbClr val="0070C0"/>
                </a:solidFill>
              </a:rPr>
              <a:t>Maintain Stock Determination groups</a:t>
            </a:r>
            <a:endParaRPr sz="2630"/>
          </a:p>
        </p:txBody>
      </p:sp>
      <p:sp>
        <p:nvSpPr>
          <p:cNvPr id="1404" name="Google Shape;1404;p12"/>
          <p:cNvSpPr txBox="1">
            <a:spLocks noGrp="1"/>
          </p:cNvSpPr>
          <p:nvPr>
            <p:ph type="body" idx="1"/>
          </p:nvPr>
        </p:nvSpPr>
        <p:spPr>
          <a:xfrm>
            <a:off x="199075" y="972250"/>
            <a:ext cx="85206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919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Spro—Img—SCM EWM—EWM—Cross-process settings—Stock Determination—Maintain Stock Determination groups</a:t>
            </a:r>
            <a:endParaRPr sz="1600"/>
          </a:p>
        </p:txBody>
      </p:sp>
      <p:pic>
        <p:nvPicPr>
          <p:cNvPr id="1405" name="Google Shape;14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5" y="1735450"/>
            <a:ext cx="7832000" cy="24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3"/>
          <p:cNvSpPr txBox="1">
            <a:spLocks noGrp="1"/>
          </p:cNvSpPr>
          <p:nvPr>
            <p:ph type="title"/>
          </p:nvPr>
        </p:nvSpPr>
        <p:spPr>
          <a:xfrm>
            <a:off x="172275" y="238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Configure Stock Determination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13"/>
          <p:cNvSpPr txBox="1"/>
          <p:nvPr/>
        </p:nvSpPr>
        <p:spPr>
          <a:xfrm>
            <a:off x="172275" y="852525"/>
            <a:ext cx="82935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Path as above step)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3C3C3C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We need to maintain it because during warehouse task creation with requested stock attributes, the system includes the stocks that possess the permitted attributes in the stock determination.</a:t>
            </a:r>
            <a:endParaRPr/>
          </a:p>
        </p:txBody>
      </p:sp>
      <p:pic>
        <p:nvPicPr>
          <p:cNvPr id="1412" name="Google Shape;141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0" y="1861350"/>
            <a:ext cx="7284575" cy="2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r>
              <a:rPr lang="en" sz="2400" b="1">
                <a:solidFill>
                  <a:srgbClr val="0070C0"/>
                </a:solidFill>
              </a:rPr>
              <a:t>Specify Storage Type Search Sequence </a:t>
            </a:r>
            <a:endParaRPr sz="2400" b="1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endParaRPr sz="2400" b="1">
              <a:solidFill>
                <a:srgbClr val="0070C0"/>
              </a:solidFill>
            </a:endParaRPr>
          </a:p>
        </p:txBody>
      </p:sp>
      <p:sp>
        <p:nvSpPr>
          <p:cNvPr id="1418" name="Google Shape;1418;p14"/>
          <p:cNvSpPr txBox="1">
            <a:spLocks noGrp="1"/>
          </p:cNvSpPr>
          <p:nvPr>
            <p:ph type="body" idx="1"/>
          </p:nvPr>
        </p:nvSpPr>
        <p:spPr>
          <a:xfrm>
            <a:off x="311700" y="844600"/>
            <a:ext cx="85206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Assign GR staging area in search seq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9" name="Google Shape;14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1248825"/>
            <a:ext cx="7386475" cy="23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5"/>
          <p:cNvSpPr txBox="1">
            <a:spLocks noGrp="1"/>
          </p:cNvSpPr>
          <p:nvPr>
            <p:ph type="title"/>
          </p:nvPr>
        </p:nvSpPr>
        <p:spPr>
          <a:xfrm>
            <a:off x="419974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</a:rPr>
              <a:t>Determine Storage type Search seq</a:t>
            </a:r>
            <a:endParaRPr sz="2100" b="1">
              <a:solidFill>
                <a:srgbClr val="0070C0"/>
              </a:solidFill>
            </a:endParaRPr>
          </a:p>
        </p:txBody>
      </p:sp>
      <p:sp>
        <p:nvSpPr>
          <p:cNvPr id="1425" name="Google Shape;1425;p1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6" name="Google Shape;14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5" y="943175"/>
            <a:ext cx="7471650" cy="29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6"/>
          <p:cNvSpPr txBox="1">
            <a:spLocks noGrp="1"/>
          </p:cNvSpPr>
          <p:nvPr>
            <p:ph type="title"/>
          </p:nvPr>
        </p:nvSpPr>
        <p:spPr>
          <a:xfrm>
            <a:off x="412449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</a:rPr>
              <a:t>Maintain Product group type and product group:</a:t>
            </a:r>
            <a:endParaRPr sz="2100" b="1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endParaRPr sz="2100" b="1">
              <a:solidFill>
                <a:srgbClr val="0070C0"/>
              </a:solidFill>
            </a:endParaRPr>
          </a:p>
        </p:txBody>
      </p:sp>
      <p:sp>
        <p:nvSpPr>
          <p:cNvPr id="1432" name="Google Shape;1432;p16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3" name="Google Shape;1433;p16"/>
          <p:cNvSpPr txBox="1"/>
          <p:nvPr/>
        </p:nvSpPr>
        <p:spPr>
          <a:xfrm>
            <a:off x="352750" y="730075"/>
            <a:ext cx="4725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TRANSACTION: /N/SAPAPO/MAT1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34" name="Google Shape;14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50" y="1143675"/>
            <a:ext cx="7446350" cy="21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6"/>
          <p:cNvSpPr txBox="1"/>
          <p:nvPr/>
        </p:nvSpPr>
        <p:spPr>
          <a:xfrm>
            <a:off x="412450" y="3359900"/>
            <a:ext cx="76842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Maintain stock determination group for product under stock removal control area at warehouse level.</a:t>
            </a:r>
            <a:endParaRPr sz="1350">
              <a:solidFill>
                <a:srgbClr val="3C3C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5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TRANSACTION:/N/SCWM/MAT1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8"/>
          <p:cNvSpPr txBox="1"/>
          <p:nvPr/>
        </p:nvSpPr>
        <p:spPr>
          <a:xfrm>
            <a:off x="82074" y="4733925"/>
            <a:ext cx="235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41" name="Google Shape;14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75" y="835925"/>
            <a:ext cx="8175100" cy="25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18"/>
          <p:cNvSpPr txBox="1"/>
          <p:nvPr/>
        </p:nvSpPr>
        <p:spPr>
          <a:xfrm>
            <a:off x="278900" y="369150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50" b="1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TRANSACTION:/N/SCWM/MAT1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8" name="Google Shape;1448;p19"/>
          <p:cNvSpPr txBox="1"/>
          <p:nvPr/>
        </p:nvSpPr>
        <p:spPr>
          <a:xfrm>
            <a:off x="301825" y="342225"/>
            <a:ext cx="289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Test Case </a:t>
            </a:r>
            <a:r>
              <a:rPr lang="en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(Outbound Case)</a:t>
            </a:r>
            <a:endParaRPr sz="1600" b="1" i="0" u="none" strike="noStrike" cap="none">
              <a:solidFill>
                <a:srgbClr val="0070C0"/>
              </a:solidFill>
            </a:endParaRPr>
          </a:p>
        </p:txBody>
      </p:sp>
      <p:sp>
        <p:nvSpPr>
          <p:cNvPr id="1449" name="Google Shape;1449;p19"/>
          <p:cNvSpPr txBox="1"/>
          <p:nvPr/>
        </p:nvSpPr>
        <p:spPr>
          <a:xfrm>
            <a:off x="301825" y="730100"/>
            <a:ext cx="81312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running test case for cross docking, keep ready IBD with GR posted and Check Monitor for 9010 stock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0" name="Google Shape;1450;p19"/>
          <p:cNvSpPr txBox="1"/>
          <p:nvPr/>
        </p:nvSpPr>
        <p:spPr>
          <a:xfrm>
            <a:off x="334650" y="1016000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Create OBD</a:t>
            </a:r>
            <a:endParaRPr sz="16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1" name="Google Shape;14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416200"/>
            <a:ext cx="7648999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5dd80e5245_0_4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7" name="Google Shape;1457;g25dd80e5245_0_48"/>
          <p:cNvSpPr txBox="1"/>
          <p:nvPr/>
        </p:nvSpPr>
        <p:spPr>
          <a:xfrm>
            <a:off x="242625" y="335125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2.Create WT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8" name="Google Shape;1458;g25dd80e5245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0" y="809150"/>
            <a:ext cx="7575151" cy="30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g25dd80e5245_0_48"/>
          <p:cNvSpPr txBox="1"/>
          <p:nvPr/>
        </p:nvSpPr>
        <p:spPr>
          <a:xfrm>
            <a:off x="357500" y="3929400"/>
            <a:ext cx="794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Item has been cross docked - System has picked up the stock from GR staging area! Hence IBD is updated for WT.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1"/>
          <p:cNvSpPr txBox="1">
            <a:spLocks noGrp="1"/>
          </p:cNvSpPr>
          <p:nvPr>
            <p:ph type="title"/>
          </p:nvPr>
        </p:nvSpPr>
        <p:spPr>
          <a:xfrm>
            <a:off x="308100" y="112325"/>
            <a:ext cx="8527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Check OBD document flow (line item details)</a:t>
            </a:r>
            <a:endParaRPr sz="1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1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66" name="Google Shape;14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75" y="727350"/>
            <a:ext cx="7854050" cy="28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5dd80e5245_0_62"/>
          <p:cNvSpPr txBox="1">
            <a:spLocks noGrp="1"/>
          </p:cNvSpPr>
          <p:nvPr>
            <p:ph type="title"/>
          </p:nvPr>
        </p:nvSpPr>
        <p:spPr>
          <a:xfrm>
            <a:off x="308100" y="112325"/>
            <a:ext cx="8527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3.Check IBD doc flow</a:t>
            </a:r>
            <a:endParaRPr sz="1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g25dd80e5245_0_62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73" name="Google Shape;1473;g25dd80e5245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0" y="697975"/>
            <a:ext cx="8124775" cy="32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09" name="Google Shape;1309;p2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11" name="Google Shape;1311;p2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2" name="Google Shape;1312;p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9" name="Google Shape;1479;p28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80" name="Google Shape;1480;p28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28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4313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28"/>
          <p:cNvSpPr/>
          <p:nvPr/>
        </p:nvSpPr>
        <p:spPr>
          <a:xfrm>
            <a:off x="2199723" y="882960"/>
            <a:ext cx="474455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3" name="Google Shape;1483;p28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28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Google Shape;1489;p29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29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30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30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24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31"/>
          <p:cNvSpPr/>
          <p:nvPr/>
        </p:nvSpPr>
        <p:spPr>
          <a:xfrm>
            <a:off x="1069791" y="574746"/>
            <a:ext cx="7199990" cy="4925529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509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2" name="Google Shape;1502;p31"/>
          <p:cNvSpPr/>
          <p:nvPr/>
        </p:nvSpPr>
        <p:spPr>
          <a:xfrm>
            <a:off x="640247" y="-7144"/>
            <a:ext cx="2190886" cy="515564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274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3" name="Google Shape;1503;p31"/>
          <p:cNvSpPr/>
          <p:nvPr/>
        </p:nvSpPr>
        <p:spPr>
          <a:xfrm>
            <a:off x="3429820" y="134156"/>
            <a:ext cx="5223138" cy="2144466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431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4" name="Google Shape;1504;p31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05" name="Google Shape;1505;p31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506" name="Google Shape;1506;p31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1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2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3" name="Google Shape;1513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3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33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2" name="Google Shape;1522;p33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523" name="Google Shape;152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33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7254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33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9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33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7" name="Google Shape;1527;p33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8" name="Google Shape;1528;p33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29" name="Google Shape;152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33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2100" b="1" i="0" u="none" strike="noStrike" cap="non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2" name="Google Shape;1532;p33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3" name="Google Shape;153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4" name="Google Shape;1534;p33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535" name="Google Shape;1535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3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7" name="Google Shape;1537;p33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33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33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0" name="Google Shape;1540;p33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4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6" name="Google Shape;1546;p34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7" name="Google Shape;1547;p34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8" name="Google Shape;1548;p34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"/>
          <p:cNvSpPr txBox="1">
            <a:spLocks noGrp="1"/>
          </p:cNvSpPr>
          <p:nvPr>
            <p:ph type="title" idx="4294967295"/>
          </p:nvPr>
        </p:nvSpPr>
        <p:spPr>
          <a:xfrm>
            <a:off x="597015" y="303006"/>
            <a:ext cx="765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r>
              <a:rPr lang="en" sz="2400" b="1" dirty="0">
                <a:solidFill>
                  <a:schemeClr val="lt1"/>
                </a:solidFill>
                <a:latin typeface="Cambria"/>
                <a:ea typeface="Cambria"/>
              </a:rPr>
              <a:t>Cross Docking</a:t>
            </a:r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346" name="Google Shape;1346;p4"/>
          <p:cNvGrpSpPr/>
          <p:nvPr/>
        </p:nvGrpSpPr>
        <p:grpSpPr>
          <a:xfrm>
            <a:off x="5486139" y="2438816"/>
            <a:ext cx="3078897" cy="376019"/>
            <a:chOff x="2533260" y="2831679"/>
            <a:chExt cx="3283303" cy="383079"/>
          </a:xfrm>
        </p:grpSpPr>
        <p:sp>
          <p:nvSpPr>
            <p:cNvPr id="1347" name="Google Shape;1347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9" name="Google Shape;1349;p4"/>
          <p:cNvSpPr txBox="1"/>
          <p:nvPr/>
        </p:nvSpPr>
        <p:spPr>
          <a:xfrm>
            <a:off x="6082758" y="3272541"/>
            <a:ext cx="2451284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"/>
          <p:cNvSpPr txBox="1"/>
          <p:nvPr/>
        </p:nvSpPr>
        <p:spPr>
          <a:xfrm>
            <a:off x="544947" y="3182838"/>
            <a:ext cx="49059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340360" marR="0" lvl="0" indent="-196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4"/>
          <p:cNvSpPr txBox="1"/>
          <p:nvPr/>
        </p:nvSpPr>
        <p:spPr>
          <a:xfrm>
            <a:off x="3684537" y="2705621"/>
            <a:ext cx="1700859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"/>
          <p:cNvSpPr txBox="1"/>
          <p:nvPr/>
        </p:nvSpPr>
        <p:spPr>
          <a:xfrm>
            <a:off x="3654491" y="3973567"/>
            <a:ext cx="17010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3" name="Google Shape;1353;p4"/>
          <p:cNvSpPr txBox="1"/>
          <p:nvPr/>
        </p:nvSpPr>
        <p:spPr>
          <a:xfrm>
            <a:off x="6005642" y="2109463"/>
            <a:ext cx="2451284" cy="23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4" name="Google Shape;1354;p4"/>
          <p:cNvSpPr txBox="1"/>
          <p:nvPr/>
        </p:nvSpPr>
        <p:spPr>
          <a:xfrm>
            <a:off x="182333" y="391468"/>
            <a:ext cx="7660630" cy="41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826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endParaRPr lang="en" sz="1600" dirty="0">
              <a:solidFill>
                <a:schemeClr val="lt1"/>
              </a:solidFill>
              <a:ea typeface="Calibri"/>
              <a:cs typeface="Calibri"/>
            </a:endParaRPr>
          </a:p>
          <a:p>
            <a:pPr marL="340360" indent="-292100">
              <a:lnSpc>
                <a:spcPct val="150000"/>
              </a:lnSpc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600" dirty="0">
                <a:solidFill>
                  <a:schemeClr val="lt1"/>
                </a:solidFill>
                <a:ea typeface="Calibri"/>
                <a:cs typeface="Calibri"/>
              </a:rPr>
              <a:t>Concept and understanding of Cross docking </a:t>
            </a:r>
          </a:p>
          <a:p>
            <a:pPr marL="340360" indent="-292100">
              <a:lnSpc>
                <a:spcPct val="150000"/>
              </a:lnSpc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600" dirty="0">
                <a:solidFill>
                  <a:schemeClr val="lt1"/>
                </a:solidFill>
                <a:ea typeface="Calibri"/>
                <a:cs typeface="Calibri"/>
              </a:rPr>
              <a:t>Opportunistic Cross-Docking, Define Product group types, Define Product groups </a:t>
            </a:r>
            <a:endParaRPr lang="en" sz="1600">
              <a:solidFill>
                <a:schemeClr val="lt1"/>
              </a:solidFill>
              <a:ea typeface="Calibri"/>
            </a:endParaRPr>
          </a:p>
          <a:p>
            <a:pPr marL="340360" indent="-292100">
              <a:lnSpc>
                <a:spcPct val="150000"/>
              </a:lnSpc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600" dirty="0">
                <a:solidFill>
                  <a:schemeClr val="lt1"/>
                </a:solidFill>
                <a:ea typeface="Calibri"/>
                <a:cs typeface="Calibri"/>
              </a:rPr>
              <a:t>Stock determination group, Maintain Stock determination</a:t>
            </a:r>
            <a:endParaRPr lang="en" sz="1600">
              <a:solidFill>
                <a:schemeClr val="lt1"/>
              </a:solidFill>
            </a:endParaRPr>
          </a:p>
          <a:p>
            <a:pPr marL="340360" indent="-292100">
              <a:lnSpc>
                <a:spcPct val="150000"/>
              </a:lnSpc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600" dirty="0">
                <a:solidFill>
                  <a:schemeClr val="lt1"/>
                </a:solidFill>
                <a:ea typeface="Calibri"/>
                <a:cs typeface="Calibri"/>
              </a:rPr>
              <a:t>Testing execution of Opportunistic Cross-Docking process</a:t>
            </a:r>
            <a:endParaRPr lang="en" sz="1600">
              <a:solidFill>
                <a:schemeClr val="lt1"/>
              </a:solidFill>
            </a:endParaRPr>
          </a:p>
          <a:p>
            <a:pPr marL="48260">
              <a:lnSpc>
                <a:spcPct val="150000"/>
              </a:lnSpc>
              <a:buClr>
                <a:schemeClr val="lt1"/>
              </a:buClr>
              <a:buSzPts val="1500"/>
            </a:pPr>
            <a:br>
              <a:rPr lang="en-US" dirty="0"/>
            </a:br>
            <a:br>
              <a:rPr lang="en-US" dirty="0"/>
            </a:br>
            <a:endParaRPr lang="en-US" sz="1600"/>
          </a:p>
          <a:p>
            <a:pPr marL="340360" lvl="0" indent="-1962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600" dirty="0">
              <a:solidFill>
                <a:schemeClr val="lt1"/>
              </a:solidFill>
              <a:ea typeface="Calibri"/>
              <a:cs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"/>
          <p:cNvSpPr txBox="1">
            <a:spLocks noGrp="1"/>
          </p:cNvSpPr>
          <p:nvPr>
            <p:ph type="body" idx="1"/>
          </p:nvPr>
        </p:nvSpPr>
        <p:spPr>
          <a:xfrm>
            <a:off x="457200" y="1026698"/>
            <a:ext cx="8229600" cy="3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 b="1">
                <a:latin typeface="Calibri"/>
                <a:ea typeface="Calibri"/>
                <a:cs typeface="Calibri"/>
                <a:sym typeface="Calibri"/>
              </a:rPr>
              <a:t>Cross-docking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 is a process, which uses the processing of goods in a warehouse by using incoming stock directly for outbound processing without storing in warehouse.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500" b="1">
                <a:latin typeface="Calibri"/>
                <a:ea typeface="Calibri"/>
                <a:cs typeface="Calibri"/>
                <a:sym typeface="Calibri"/>
              </a:rPr>
              <a:t>EWM triggered opportunistic cross-docking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 is a process that works entirely within a single EWM instance and does not need support from other applications or systems. During creation of warehouse tasks for put away or picking, stock determines from docking areas (staging).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050" b="1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NOTE: It is mandatory to activate the BADI’s to use this functionality.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5"/>
          <p:cNvSpPr txBox="1"/>
          <p:nvPr/>
        </p:nvSpPr>
        <p:spPr>
          <a:xfrm>
            <a:off x="2635050" y="64650"/>
            <a:ext cx="315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EWM Cross Docking</a:t>
            </a:r>
            <a:endParaRPr sz="2400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1" name="Google Shape;1361;p5"/>
          <p:cNvSpPr txBox="1"/>
          <p:nvPr/>
        </p:nvSpPr>
        <p:spPr>
          <a:xfrm>
            <a:off x="3010175" y="513625"/>
            <a:ext cx="35592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8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sng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"/>
          <p:cNvSpPr txBox="1"/>
          <p:nvPr/>
        </p:nvSpPr>
        <p:spPr>
          <a:xfrm>
            <a:off x="388825" y="746100"/>
            <a:ext cx="76833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BADI: Activation and Adjust Inbound-Triggered Cross docking Process</a:t>
            </a:r>
            <a:endParaRPr sz="13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7" name="Google Shape;1367;p6"/>
          <p:cNvSpPr txBox="1"/>
          <p:nvPr/>
        </p:nvSpPr>
        <p:spPr>
          <a:xfrm>
            <a:off x="347817" y="312703"/>
            <a:ext cx="4671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 sz="2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6"/>
          <p:cNvSpPr txBox="1"/>
          <p:nvPr/>
        </p:nvSpPr>
        <p:spPr>
          <a:xfrm>
            <a:off x="347825" y="974500"/>
            <a:ext cx="85938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Spro—SCM EWM—EWM—BADI for EWM—Cross process settings—Cross-docking—Opportunistic Cross docking—EWM-Triggered Cross Docking Inbound—Badi: Activation and Adjustment Inbound-Triggered Cross Docking Process</a:t>
            </a:r>
            <a:endParaRPr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9" name="Google Shape;13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5" y="1839700"/>
            <a:ext cx="7625300" cy="19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"/>
          <p:cNvSpPr txBox="1"/>
          <p:nvPr/>
        </p:nvSpPr>
        <p:spPr>
          <a:xfrm>
            <a:off x="237900" y="328125"/>
            <a:ext cx="775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 b="1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BADI: Activation and Adjust Outbound-Triggered Cross docking Process</a:t>
            </a:r>
            <a:endParaRPr sz="1300"/>
          </a:p>
        </p:txBody>
      </p:sp>
      <p:pic>
        <p:nvPicPr>
          <p:cNvPr id="1375" name="Google Shape;137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00" y="775175"/>
            <a:ext cx="7752300" cy="15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7"/>
          <p:cNvSpPr txBox="1"/>
          <p:nvPr/>
        </p:nvSpPr>
        <p:spPr>
          <a:xfrm>
            <a:off x="365700" y="2302288"/>
            <a:ext cx="7752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50" b="1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NOTE: Product group types and product groups serve to group products of the same kind. You define a product group type for the criterion with which the product groups are to be formed.</a:t>
            </a:r>
            <a:endParaRPr sz="1250" b="1">
              <a:solidFill>
                <a:srgbClr val="3C3C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7" name="Google Shape;137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00" y="2908750"/>
            <a:ext cx="7880100" cy="17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8"/>
          <p:cNvSpPr txBox="1"/>
          <p:nvPr/>
        </p:nvSpPr>
        <p:spPr>
          <a:xfrm>
            <a:off x="262500" y="246100"/>
            <a:ext cx="465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b="1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Define Product Group Types </a:t>
            </a:r>
            <a:endParaRPr sz="1500">
              <a:solidFill>
                <a:srgbClr val="0070C0"/>
              </a:solidFill>
            </a:endParaRPr>
          </a:p>
        </p:txBody>
      </p:sp>
      <p:pic>
        <p:nvPicPr>
          <p:cNvPr id="1383" name="Google Shape;138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0" y="744725"/>
            <a:ext cx="7837650" cy="31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9"/>
          <p:cNvSpPr txBox="1">
            <a:spLocks noGrp="1"/>
          </p:cNvSpPr>
          <p:nvPr>
            <p:ph type="body" idx="1"/>
          </p:nvPr>
        </p:nvSpPr>
        <p:spPr>
          <a:xfrm>
            <a:off x="317969" y="326969"/>
            <a:ext cx="81756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Product Group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90" name="Google Shape;139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75" y="817438"/>
            <a:ext cx="7795125" cy="27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"/>
          <p:cNvSpPr txBox="1">
            <a:spLocks noGrp="1"/>
          </p:cNvSpPr>
          <p:nvPr>
            <p:ph type="title"/>
          </p:nvPr>
        </p:nvSpPr>
        <p:spPr>
          <a:xfrm>
            <a:off x="389924" y="29713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lang="en" sz="21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Activate EWM-Triggered opportunistic Cross-Docking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1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7" name="Google Shape;1397;p10"/>
          <p:cNvSpPr txBox="1"/>
          <p:nvPr/>
        </p:nvSpPr>
        <p:spPr>
          <a:xfrm>
            <a:off x="352400" y="785500"/>
            <a:ext cx="822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Spro—Img—SCM EWM—EWM—Cross-process settings—Cross-Docking—Opportunistic Cross-docking—EWM triggered opportunistic Cross-Docking—Activate EWM-triggered opportunistic Cross-Docking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8" name="Google Shape;139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00" y="1496075"/>
            <a:ext cx="7867350" cy="24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26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SAP EWM  EXTENDED WAREHOUSE MANAGEMENT TRAINING</vt:lpstr>
      <vt:lpstr>PowerPoint Presentation</vt:lpstr>
      <vt:lpstr>Cross Docking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Activate EWM-Triggered opportunistic Cross-Docking</vt:lpstr>
      <vt:lpstr>Maintain Stock Determination groups</vt:lpstr>
      <vt:lpstr> Configure Stock Determination </vt:lpstr>
      <vt:lpstr>Specify Storage Type Search Sequence  </vt:lpstr>
      <vt:lpstr>Determine Storage type Search seq</vt:lpstr>
      <vt:lpstr>Maintain Product group type and product group: </vt:lpstr>
      <vt:lpstr>PowerPoint Presentation</vt:lpstr>
      <vt:lpstr>PowerPoint Presentation</vt:lpstr>
      <vt:lpstr>PowerPoint Presentation</vt:lpstr>
      <vt:lpstr>Check OBD document flow (line item details)</vt:lpstr>
      <vt:lpstr>3.Check IBD doc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cp:revision>18</cp:revision>
  <dcterms:modified xsi:type="dcterms:W3CDTF">2023-08-06T17:32:51Z</dcterms:modified>
</cp:coreProperties>
</file>